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goo.gl/forms/8XD8aLdo8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ahmad.elbanna@feng.bu.edu.e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goo.gl/forms/8XD8aLdo8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Description: http://www.formamentis.com/genmymodel-beta-ver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362200"/>
            <a:ext cx="1228725" cy="1109663"/>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p:nvPr/>
        </p:nvSpPr>
        <p:spPr>
          <a:xfrm>
            <a:off x="2438400" y="3657600"/>
            <a:ext cx="239268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algn="ctr">
              <a:lnSpc>
                <a:spcPct val="115000"/>
              </a:lnSpc>
              <a:spcBef>
                <a:spcPts val="0"/>
              </a:spcBef>
              <a:spcAft>
                <a:spcPts val="1000"/>
              </a:spcAft>
            </a:pPr>
            <a:r>
              <a:rPr lang="en-US" sz="2300" dirty="0">
                <a:ln w="10160" cap="flat" cmpd="sng" algn="ctr">
                  <a:solidFill>
                    <a:srgbClr val="C0504D"/>
                  </a:solidFill>
                  <a:prstDash val="solid"/>
                  <a:round/>
                </a:ln>
                <a:solidFill>
                  <a:srgbClr val="92D050"/>
                </a:solidFill>
                <a:effectLst>
                  <a:outerShdw blurRad="38100" dist="32004" dir="5400000" algn="tl">
                    <a:srgbClr val="000000">
                      <a:alpha val="30000"/>
                    </a:srgbClr>
                  </a:outerShdw>
                </a:effectLst>
                <a:latin typeface="Calibri"/>
                <a:ea typeface="Calibri"/>
                <a:cs typeface="Arial"/>
              </a:rPr>
              <a:t>Call for Volunteers</a:t>
            </a:r>
            <a:endParaRPr lang="en-US" sz="1100" dirty="0">
              <a:effectLst/>
              <a:latin typeface="Calibri"/>
              <a:ea typeface="Calibri"/>
              <a:cs typeface="Arial"/>
            </a:endParaRPr>
          </a:p>
        </p:txBody>
      </p:sp>
      <p:sp>
        <p:nvSpPr>
          <p:cNvPr id="6" name="Text Box 7"/>
          <p:cNvSpPr txBox="1"/>
          <p:nvPr/>
        </p:nvSpPr>
        <p:spPr>
          <a:xfrm>
            <a:off x="2610021" y="2771682"/>
            <a:ext cx="3726180" cy="111061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15000"/>
              </a:lnSpc>
              <a:spcBef>
                <a:spcPts val="0"/>
              </a:spcBef>
              <a:spcAft>
                <a:spcPts val="1000"/>
              </a:spcAft>
            </a:pPr>
            <a:r>
              <a:rPr lang="en-US" sz="4700" b="1" dirty="0" err="1">
                <a:ln w="24498"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Calibri"/>
                <a:ea typeface="Calibri"/>
                <a:cs typeface="Arial"/>
              </a:rPr>
              <a:t>EcE</a:t>
            </a:r>
            <a:r>
              <a:rPr lang="en-US" sz="4700" b="1" dirty="0">
                <a:ln w="24498"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Calibri"/>
                <a:ea typeface="Calibri"/>
                <a:cs typeface="Arial"/>
              </a:rPr>
              <a:t> Workshop</a:t>
            </a:r>
            <a:endParaRPr lang="en-US" sz="1100" dirty="0">
              <a:effectLst/>
              <a:latin typeface="Calibri"/>
              <a:ea typeface="Calibri"/>
              <a:cs typeface="Arial"/>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
            </a:r>
            <a:br>
              <a:rPr kumimoji="0" lang="en-US" sz="12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104602"/>
            <a:ext cx="762000" cy="8286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228600" y="685800"/>
            <a:ext cx="47628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B0F0"/>
                </a:solidFill>
                <a:effectLst/>
                <a:latin typeface="Albertus" pitchFamily="34" charset="0"/>
                <a:ea typeface="Calibri" pitchFamily="34" charset="0"/>
                <a:cs typeface="Arial" pitchFamily="34" charset="0"/>
              </a:rPr>
              <a:t>Faculty of Engineering at </a:t>
            </a:r>
            <a:r>
              <a:rPr kumimoji="0" lang="en-US" b="1" i="0" u="none" strike="noStrike" cap="none" normalizeH="0" baseline="0" dirty="0" err="1" smtClean="0">
                <a:ln>
                  <a:noFill/>
                </a:ln>
                <a:solidFill>
                  <a:srgbClr val="00B0F0"/>
                </a:solidFill>
                <a:effectLst/>
                <a:latin typeface="Albertus" pitchFamily="34" charset="0"/>
                <a:ea typeface="Calibri" pitchFamily="34" charset="0"/>
                <a:cs typeface="Arial" pitchFamily="34" charset="0"/>
              </a:rPr>
              <a:t>Shoubra</a:t>
            </a:r>
            <a:endParaRPr kumimoji="0" lang="en-US" b="0" i="0" u="none" strike="noStrike" cap="none" normalizeH="0" baseline="0" dirty="0" smtClean="0">
              <a:ln>
                <a:noFill/>
              </a:ln>
              <a:solidFill>
                <a:schemeClr val="tx1"/>
              </a:solidFill>
              <a:effectLst/>
              <a:latin typeface="Albertu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B0F0"/>
                </a:solidFill>
                <a:effectLst/>
                <a:latin typeface="Albertus" pitchFamily="34" charset="0"/>
                <a:ea typeface="Calibri" pitchFamily="34" charset="0"/>
                <a:cs typeface="Arial" pitchFamily="34" charset="0"/>
              </a:rPr>
              <a:t>Electrical Engineering Department</a:t>
            </a:r>
            <a:endParaRPr kumimoji="0" lang="en-US" b="0" i="0" u="none" strike="noStrike" cap="none" normalizeH="0" baseline="0" dirty="0" smtClean="0">
              <a:ln>
                <a:noFill/>
              </a:ln>
              <a:solidFill>
                <a:schemeClr val="tx1"/>
              </a:solidFill>
              <a:effectLst/>
              <a:latin typeface="Albertu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B0F0"/>
                </a:solidFill>
                <a:effectLst/>
                <a:latin typeface="Albertus" pitchFamily="34" charset="0"/>
                <a:ea typeface="Calibri" pitchFamily="34" charset="0"/>
                <a:cs typeface="Arial" pitchFamily="34" charset="0"/>
              </a:rPr>
              <a:t>Electronics and Communications Engineering</a:t>
            </a:r>
            <a:endParaRPr kumimoji="0" lang="en-US" b="0" i="0" u="none" strike="noStrike" cap="none" normalizeH="0" baseline="0" dirty="0" smtClean="0">
              <a:ln>
                <a:noFill/>
              </a:ln>
              <a:solidFill>
                <a:schemeClr val="tx1"/>
              </a:solidFill>
              <a:effectLst/>
              <a:latin typeface="Albertus" pitchFamily="34" charset="0"/>
              <a:cs typeface="Arial" pitchFamily="34" charset="0"/>
            </a:endParaRPr>
          </a:p>
        </p:txBody>
      </p:sp>
      <p:sp>
        <p:nvSpPr>
          <p:cNvPr id="10" name="Rectangle 9"/>
          <p:cNvSpPr/>
          <p:nvPr/>
        </p:nvSpPr>
        <p:spPr>
          <a:xfrm>
            <a:off x="510908" y="4572000"/>
            <a:ext cx="7794891" cy="369332"/>
          </a:xfrm>
          <a:prstGeom prst="rect">
            <a:avLst/>
          </a:prstGeom>
        </p:spPr>
        <p:txBody>
          <a:bodyPr wrap="square">
            <a:spAutoFit/>
          </a:bodyPr>
          <a:lstStyle/>
          <a:p>
            <a:r>
              <a:rPr lang="en-US" b="1" dirty="0">
                <a:solidFill>
                  <a:srgbClr val="0070C0"/>
                </a:solidFill>
              </a:rPr>
              <a:t>https://www.facebook.com/basem.elhalawany/posts/10152864980558570</a:t>
            </a:r>
          </a:p>
        </p:txBody>
      </p:sp>
      <p:sp>
        <p:nvSpPr>
          <p:cNvPr id="11" name="Rectangle 10"/>
          <p:cNvSpPr/>
          <p:nvPr/>
        </p:nvSpPr>
        <p:spPr>
          <a:xfrm>
            <a:off x="515824" y="5257800"/>
            <a:ext cx="5199176" cy="707886"/>
          </a:xfrm>
          <a:prstGeom prst="rect">
            <a:avLst/>
          </a:prstGeom>
        </p:spPr>
        <p:txBody>
          <a:bodyPr wrap="square">
            <a:spAutoFit/>
          </a:bodyPr>
          <a:lstStyle/>
          <a:p>
            <a:r>
              <a:rPr lang="en-US" sz="2000" dirty="0" smtClean="0"/>
              <a:t>The </a:t>
            </a:r>
            <a:r>
              <a:rPr lang="en-US" sz="2000" dirty="0"/>
              <a:t>workshop registration link </a:t>
            </a:r>
            <a:r>
              <a:rPr lang="en-US" sz="2000" dirty="0" smtClean="0"/>
              <a:t> for  students </a:t>
            </a:r>
            <a:r>
              <a:rPr lang="en-US" sz="2000" dirty="0" smtClean="0">
                <a:hlinkClick r:id="rId4"/>
              </a:rPr>
              <a:t>http</a:t>
            </a:r>
            <a:r>
              <a:rPr lang="en-US" sz="2000" dirty="0">
                <a:hlinkClick r:id="rId4"/>
              </a:rPr>
              <a:t>://goo.gl/forms/8XD8aLdo8f</a:t>
            </a:r>
            <a:endParaRPr lang="en-US" sz="2000" dirty="0"/>
          </a:p>
        </p:txBody>
      </p:sp>
    </p:spTree>
    <p:extLst>
      <p:ext uri="{BB962C8B-B14F-4D97-AF65-F5344CB8AC3E}">
        <p14:creationId xmlns:p14="http://schemas.microsoft.com/office/powerpoint/2010/main" val="243486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
            </a:r>
            <a:br>
              <a:rPr kumimoji="0" lang="en-US" sz="12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152400" y="3657600"/>
            <a:ext cx="8839200" cy="2862322"/>
          </a:xfrm>
          <a:prstGeom prst="rect">
            <a:avLst/>
          </a:prstGeom>
        </p:spPr>
        <p:txBody>
          <a:bodyPr wrap="square">
            <a:spAutoFit/>
          </a:bodyPr>
          <a:lstStyle/>
          <a:p>
            <a:r>
              <a:rPr lang="en-US" sz="2000" b="1" u="sng" dirty="0" smtClean="0"/>
              <a:t>Workshop </a:t>
            </a:r>
            <a:r>
              <a:rPr lang="en-US" sz="2000" b="1" u="sng" dirty="0"/>
              <a:t>Objectives:</a:t>
            </a:r>
            <a:endParaRPr lang="en-US" sz="2000" dirty="0"/>
          </a:p>
          <a:p>
            <a:r>
              <a:rPr lang="en-US" sz="2000" dirty="0"/>
              <a:t>The workshop aims to decrease the gap between academia and market by teaching the engineering students what is required to be a qualified engineer in his/her study field. Mainly, the workshop covers three fields </a:t>
            </a:r>
            <a:r>
              <a:rPr lang="en-US" sz="2000" b="1" i="1" dirty="0"/>
              <a:t>Electronics &amp; Embedded Systems</a:t>
            </a:r>
            <a:r>
              <a:rPr lang="en-US" sz="2000" dirty="0"/>
              <a:t>, </a:t>
            </a:r>
            <a:r>
              <a:rPr lang="en-US" sz="2000" b="1" i="1" dirty="0"/>
              <a:t>Communication Systems</a:t>
            </a:r>
            <a:r>
              <a:rPr lang="en-US" sz="2000" dirty="0"/>
              <a:t> and </a:t>
            </a:r>
            <a:r>
              <a:rPr lang="en-US" sz="2000" b="1" i="1" dirty="0"/>
              <a:t>Networking</a:t>
            </a:r>
            <a:r>
              <a:rPr lang="en-US" sz="2000" dirty="0"/>
              <a:t>. The sessions of the workshop will cover technical training and field experience transfer from the presenters to the students. The target of the workshop is the third year communications and electronics students whom are going to choose their graduation project in the next year; however students of the 2</a:t>
            </a:r>
            <a:r>
              <a:rPr lang="en-US" sz="2000" baseline="30000" dirty="0"/>
              <a:t>nd</a:t>
            </a:r>
            <a:r>
              <a:rPr lang="en-US" sz="2000" dirty="0"/>
              <a:t> and 1</a:t>
            </a:r>
            <a:r>
              <a:rPr lang="en-US" sz="2000" baseline="30000" dirty="0"/>
              <a:t>st</a:t>
            </a:r>
            <a:r>
              <a:rPr lang="en-US" sz="2000" dirty="0"/>
              <a:t> year may attend.</a:t>
            </a:r>
          </a:p>
        </p:txBody>
      </p:sp>
      <p:sp>
        <p:nvSpPr>
          <p:cNvPr id="3" name="Rectangle 2"/>
          <p:cNvSpPr/>
          <p:nvPr/>
        </p:nvSpPr>
        <p:spPr>
          <a:xfrm>
            <a:off x="152400" y="457200"/>
            <a:ext cx="8839200" cy="137160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dirty="0"/>
              <a:t>We intend to hold a technical workshop during the academic year vacations on January and August. </a:t>
            </a:r>
          </a:p>
          <a:p>
            <a:r>
              <a:rPr lang="en-US" sz="2000" b="1" dirty="0"/>
              <a:t>This is a call for volunteers to participate in the beta version of the workshop next January. </a:t>
            </a:r>
            <a:endParaRPr lang="en-US" sz="2000" b="1" dirty="0"/>
          </a:p>
        </p:txBody>
      </p:sp>
      <p:sp>
        <p:nvSpPr>
          <p:cNvPr id="10" name="Rectangle 9"/>
          <p:cNvSpPr/>
          <p:nvPr/>
        </p:nvSpPr>
        <p:spPr>
          <a:xfrm>
            <a:off x="152400" y="1981200"/>
            <a:ext cx="8839200" cy="147732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b="1" u="sng" dirty="0"/>
              <a:t>Location:</a:t>
            </a:r>
            <a:endParaRPr lang="en-US" dirty="0"/>
          </a:p>
          <a:p>
            <a:r>
              <a:rPr lang="en-US" dirty="0"/>
              <a:t>Faculty of Engineering at </a:t>
            </a:r>
            <a:r>
              <a:rPr lang="en-US" dirty="0" err="1"/>
              <a:t>Shoubra</a:t>
            </a:r>
            <a:r>
              <a:rPr lang="en-US" dirty="0"/>
              <a:t> (Secondary Branch)</a:t>
            </a:r>
          </a:p>
          <a:p>
            <a:r>
              <a:rPr lang="en-US" dirty="0"/>
              <a:t>El-</a:t>
            </a:r>
            <a:r>
              <a:rPr lang="en-US" dirty="0" err="1"/>
              <a:t>Saad</a:t>
            </a:r>
            <a:r>
              <a:rPr lang="en-US" dirty="0"/>
              <a:t> Street, El-</a:t>
            </a:r>
            <a:r>
              <a:rPr lang="en-US" dirty="0" err="1"/>
              <a:t>Khalafawy</a:t>
            </a:r>
            <a:r>
              <a:rPr lang="en-US" dirty="0"/>
              <a:t> Square, Cairo</a:t>
            </a:r>
          </a:p>
          <a:p>
            <a:r>
              <a:rPr lang="en-US" b="1" u="sng" dirty="0"/>
              <a:t>Time:</a:t>
            </a:r>
            <a:endParaRPr lang="en-US" dirty="0"/>
          </a:p>
          <a:p>
            <a:r>
              <a:rPr lang="en-US" dirty="0"/>
              <a:t>Mid-Year vacation (End of January 2015)</a:t>
            </a:r>
            <a:endParaRPr lang="en-US" dirty="0"/>
          </a:p>
        </p:txBody>
      </p:sp>
    </p:spTree>
    <p:extLst>
      <p:ext uri="{BB962C8B-B14F-4D97-AF65-F5344CB8AC3E}">
        <p14:creationId xmlns:p14="http://schemas.microsoft.com/office/powerpoint/2010/main" val="397328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Description: http://www.formamentis.com/genmymodel-beta-ver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0110"/>
            <a:ext cx="1228725" cy="1109663"/>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p:nvPr/>
        </p:nvSpPr>
        <p:spPr>
          <a:xfrm>
            <a:off x="1898732" y="822960"/>
            <a:ext cx="239268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algn="ctr">
              <a:lnSpc>
                <a:spcPct val="115000"/>
              </a:lnSpc>
              <a:spcBef>
                <a:spcPts val="0"/>
              </a:spcBef>
              <a:spcAft>
                <a:spcPts val="1000"/>
              </a:spcAft>
            </a:pPr>
            <a:r>
              <a:rPr lang="en-US" sz="2300">
                <a:ln w="10160" cap="flat" cmpd="sng" algn="ctr">
                  <a:solidFill>
                    <a:srgbClr val="C0504D"/>
                  </a:solidFill>
                  <a:prstDash val="solid"/>
                  <a:round/>
                </a:ln>
                <a:solidFill>
                  <a:srgbClr val="92D050"/>
                </a:solidFill>
                <a:effectLst>
                  <a:outerShdw blurRad="38100" dist="32004" dir="5400000" algn="tl">
                    <a:srgbClr val="000000">
                      <a:alpha val="30000"/>
                    </a:srgbClr>
                  </a:outerShdw>
                </a:effectLst>
                <a:latin typeface="Calibri"/>
                <a:ea typeface="Calibri"/>
                <a:cs typeface="Arial"/>
              </a:rPr>
              <a:t>Call for Volunteers</a:t>
            </a:r>
            <a:endParaRPr lang="en-US" sz="1100">
              <a:effectLst/>
              <a:latin typeface="Calibri"/>
              <a:ea typeface="Calibri"/>
              <a:cs typeface="Arial"/>
            </a:endParaRPr>
          </a:p>
        </p:txBody>
      </p:sp>
      <p:sp>
        <p:nvSpPr>
          <p:cNvPr id="6" name="Text Box 7"/>
          <p:cNvSpPr txBox="1"/>
          <p:nvPr/>
        </p:nvSpPr>
        <p:spPr>
          <a:xfrm>
            <a:off x="1985092" y="228600"/>
            <a:ext cx="3726180" cy="111061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15000"/>
              </a:lnSpc>
              <a:spcBef>
                <a:spcPts val="0"/>
              </a:spcBef>
              <a:spcAft>
                <a:spcPts val="1000"/>
              </a:spcAft>
            </a:pPr>
            <a:r>
              <a:rPr lang="en-US" sz="4700" b="1" dirty="0" err="1">
                <a:ln w="24498"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Calibri"/>
                <a:ea typeface="Calibri"/>
                <a:cs typeface="Arial"/>
              </a:rPr>
              <a:t>EcE</a:t>
            </a:r>
            <a:r>
              <a:rPr lang="en-US" sz="4700" b="1" dirty="0">
                <a:ln w="24498"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Calibri"/>
                <a:ea typeface="Calibri"/>
                <a:cs typeface="Arial"/>
              </a:rPr>
              <a:t> Workshop</a:t>
            </a:r>
            <a:endParaRPr lang="en-US" sz="1100" dirty="0">
              <a:effectLst/>
              <a:latin typeface="Calibri"/>
              <a:ea typeface="Calibri"/>
              <a:cs typeface="Arial"/>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
            </a:r>
            <a:br>
              <a:rPr kumimoji="0" lang="en-US" sz="12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304800" y="1488281"/>
            <a:ext cx="8534400" cy="4401205"/>
          </a:xfrm>
          <a:prstGeom prst="rect">
            <a:avLst/>
          </a:prstGeom>
        </p:spPr>
        <p:txBody>
          <a:bodyPr wrap="square">
            <a:spAutoFit/>
          </a:bodyPr>
          <a:lstStyle/>
          <a:p>
            <a:r>
              <a:rPr lang="en-US" sz="2000" b="1" u="sng" dirty="0"/>
              <a:t>Call for volunteers:</a:t>
            </a:r>
            <a:endParaRPr lang="en-US" sz="2000" dirty="0"/>
          </a:p>
          <a:p>
            <a:r>
              <a:rPr lang="en-US" sz="2000" dirty="0"/>
              <a:t>To achieve the workshop aims, engineers whom worked in the market for some time are required to participate in the workshop to share their knowledge with young engineers. So, if you are an academic staff, a technical manager or a senior/junior engineer, we ask you to prepare a talk or a training session in one of the above fields and participate with us.</a:t>
            </a:r>
          </a:p>
          <a:p>
            <a:r>
              <a:rPr lang="en-US" sz="2000" dirty="0"/>
              <a:t>We appreciate every effort you can do to support the success of the workshop, and we will be happy to work with you.</a:t>
            </a:r>
          </a:p>
          <a:p>
            <a:r>
              <a:rPr lang="en-US" sz="2000" dirty="0"/>
              <a:t>If you decided to give a talk or a training session during the workshop, please contact:</a:t>
            </a:r>
          </a:p>
          <a:p>
            <a:r>
              <a:rPr lang="en-US" sz="2000" dirty="0"/>
              <a:t>Workshop Coordinators,</a:t>
            </a:r>
          </a:p>
          <a:p>
            <a:r>
              <a:rPr lang="en-US" sz="2000" dirty="0"/>
              <a:t>Dr. Ahmad El-</a:t>
            </a:r>
            <a:r>
              <a:rPr lang="en-US" sz="2000" dirty="0" err="1"/>
              <a:t>Banna</a:t>
            </a:r>
            <a:r>
              <a:rPr lang="en-US" sz="2000" dirty="0"/>
              <a:t>      via </a:t>
            </a:r>
            <a:r>
              <a:rPr lang="en-US" sz="2000" u="sng" dirty="0">
                <a:hlinkClick r:id="rId3"/>
              </a:rPr>
              <a:t>ahmad.elbanna@feng.bu.edu.eg</a:t>
            </a:r>
            <a:endParaRPr lang="en-US" sz="2000" dirty="0"/>
          </a:p>
          <a:p>
            <a:r>
              <a:rPr lang="en-US" sz="2000" dirty="0"/>
              <a:t>Dr. </a:t>
            </a:r>
            <a:r>
              <a:rPr lang="en-US" sz="2000" dirty="0" err="1"/>
              <a:t>Basem</a:t>
            </a:r>
            <a:r>
              <a:rPr lang="en-US" sz="2000" dirty="0"/>
              <a:t> El-</a:t>
            </a:r>
            <a:r>
              <a:rPr lang="en-US" sz="2000" dirty="0" err="1"/>
              <a:t>Halawany</a:t>
            </a:r>
            <a:r>
              <a:rPr lang="en-US" sz="2000" dirty="0"/>
              <a:t> via </a:t>
            </a:r>
            <a:r>
              <a:rPr lang="en-US" sz="2000" u="sng" dirty="0">
                <a:hlinkClick r:id="rId3"/>
              </a:rPr>
              <a:t>basem.mamdoh@feng.bu.edu.eg</a:t>
            </a:r>
            <a:endParaRPr lang="en-US" sz="2000" dirty="0"/>
          </a:p>
          <a:p>
            <a:r>
              <a:rPr lang="en-US" sz="2000" dirty="0"/>
              <a:t>Thanks to forward to whom it may concern.</a:t>
            </a:r>
          </a:p>
        </p:txBody>
      </p:sp>
    </p:spTree>
    <p:extLst>
      <p:ext uri="{BB962C8B-B14F-4D97-AF65-F5344CB8AC3E}">
        <p14:creationId xmlns:p14="http://schemas.microsoft.com/office/powerpoint/2010/main" val="7913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Description: http://www.formamentis.com/genmymodel-beta-ver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399" y="2057400"/>
            <a:ext cx="1228725" cy="1109663"/>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p:nvPr/>
        </p:nvSpPr>
        <p:spPr>
          <a:xfrm>
            <a:off x="2502999" y="3352800"/>
            <a:ext cx="239268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algn="ctr">
              <a:lnSpc>
                <a:spcPct val="115000"/>
              </a:lnSpc>
              <a:spcBef>
                <a:spcPts val="0"/>
              </a:spcBef>
              <a:spcAft>
                <a:spcPts val="1000"/>
              </a:spcAft>
            </a:pPr>
            <a:r>
              <a:rPr lang="en-US" sz="2300" dirty="0">
                <a:ln w="10160" cap="flat" cmpd="sng" algn="ctr">
                  <a:solidFill>
                    <a:srgbClr val="C0504D"/>
                  </a:solidFill>
                  <a:prstDash val="solid"/>
                  <a:round/>
                </a:ln>
                <a:solidFill>
                  <a:srgbClr val="92D050"/>
                </a:solidFill>
                <a:effectLst>
                  <a:outerShdw blurRad="38100" dist="32004" dir="5400000" algn="tl">
                    <a:srgbClr val="000000">
                      <a:alpha val="30000"/>
                    </a:srgbClr>
                  </a:outerShdw>
                </a:effectLst>
                <a:latin typeface="Calibri"/>
                <a:ea typeface="Calibri"/>
                <a:cs typeface="Arial"/>
              </a:rPr>
              <a:t>Call for Volunteers</a:t>
            </a:r>
            <a:endParaRPr lang="en-US" sz="1100" dirty="0">
              <a:effectLst/>
              <a:latin typeface="Calibri"/>
              <a:ea typeface="Calibri"/>
              <a:cs typeface="Arial"/>
            </a:endParaRPr>
          </a:p>
        </p:txBody>
      </p:sp>
      <p:sp>
        <p:nvSpPr>
          <p:cNvPr id="6" name="Text Box 7"/>
          <p:cNvSpPr txBox="1"/>
          <p:nvPr/>
        </p:nvSpPr>
        <p:spPr>
          <a:xfrm>
            <a:off x="2674620" y="2466882"/>
            <a:ext cx="3726180" cy="111061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15000"/>
              </a:lnSpc>
              <a:spcBef>
                <a:spcPts val="0"/>
              </a:spcBef>
              <a:spcAft>
                <a:spcPts val="1000"/>
              </a:spcAft>
            </a:pPr>
            <a:r>
              <a:rPr lang="en-US" sz="4700" b="1" dirty="0" err="1">
                <a:ln w="24498"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Calibri"/>
                <a:ea typeface="Calibri"/>
                <a:cs typeface="Arial"/>
              </a:rPr>
              <a:t>EcE</a:t>
            </a:r>
            <a:r>
              <a:rPr lang="en-US" sz="4700" b="1" dirty="0">
                <a:ln w="24498" cap="flat" cmpd="dbl" algn="ctr">
                  <a:solidFill>
                    <a:srgbClr val="D02E29"/>
                  </a:solidFill>
                  <a:prstDash val="solid"/>
                  <a:miter lim="0"/>
                </a:ln>
                <a:gradFill>
                  <a:gsLst>
                    <a:gs pos="10000">
                      <a:srgbClr val="FBF3F3"/>
                    </a:gs>
                    <a:gs pos="60000">
                      <a:srgbClr val="F3D8D8"/>
                    </a:gs>
                    <a:gs pos="100000">
                      <a:srgbClr val="E38C8A"/>
                    </a:gs>
                  </a:gsLst>
                  <a:lin ang="5400000" scaled="0"/>
                </a:gradFill>
                <a:effectLst>
                  <a:outerShdw blurRad="38100" dist="38100" dir="7020000" algn="tl">
                    <a:srgbClr val="000000">
                      <a:alpha val="35000"/>
                    </a:srgbClr>
                  </a:outerShdw>
                </a:effectLst>
                <a:latin typeface="Calibri"/>
                <a:ea typeface="Calibri"/>
                <a:cs typeface="Arial"/>
              </a:rPr>
              <a:t> Workshop</a:t>
            </a:r>
            <a:endParaRPr lang="en-US" sz="1100" dirty="0">
              <a:effectLst/>
              <a:latin typeface="Calibri"/>
              <a:ea typeface="Calibri"/>
              <a:cs typeface="Arial"/>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
            </a:r>
            <a:br>
              <a:rPr kumimoji="0" lang="en-US" sz="12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874139"/>
            <a:ext cx="762000" cy="8286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685800" y="642937"/>
            <a:ext cx="6877204" cy="461665"/>
          </a:xfrm>
          <a:prstGeom prst="rect">
            <a:avLst/>
          </a:prstGeom>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B0F0"/>
                </a:solidFill>
                <a:effectLst/>
                <a:latin typeface="Albertus" pitchFamily="34" charset="0"/>
                <a:ea typeface="Calibri" pitchFamily="34" charset="0"/>
                <a:cs typeface="Arial" pitchFamily="34" charset="0"/>
              </a:rPr>
              <a:t>Feel</a:t>
            </a:r>
            <a:r>
              <a:rPr kumimoji="0" lang="en-US" sz="2400" b="1" i="0" u="none" strike="noStrike" cap="none" normalizeH="0" dirty="0" smtClean="0">
                <a:ln>
                  <a:noFill/>
                </a:ln>
                <a:solidFill>
                  <a:srgbClr val="00B0F0"/>
                </a:solidFill>
                <a:effectLst/>
                <a:latin typeface="Albertus" pitchFamily="34" charset="0"/>
                <a:ea typeface="Calibri" pitchFamily="34" charset="0"/>
                <a:cs typeface="Arial" pitchFamily="34" charset="0"/>
              </a:rPr>
              <a:t> Free to Distribute the call for this workshop</a:t>
            </a:r>
            <a:endParaRPr kumimoji="0" lang="en-US" sz="2400" b="0" i="0" u="none" strike="noStrike" cap="none" normalizeH="0" baseline="0" dirty="0" smtClean="0">
              <a:ln>
                <a:noFill/>
              </a:ln>
              <a:solidFill>
                <a:schemeClr val="tx1"/>
              </a:solidFill>
              <a:effectLst/>
              <a:latin typeface="Albertus" pitchFamily="34" charset="0"/>
              <a:cs typeface="Arial" pitchFamily="34" charset="0"/>
            </a:endParaRPr>
          </a:p>
        </p:txBody>
      </p:sp>
      <p:sp>
        <p:nvSpPr>
          <p:cNvPr id="10" name="Rectangle 9"/>
          <p:cNvSpPr/>
          <p:nvPr/>
        </p:nvSpPr>
        <p:spPr>
          <a:xfrm>
            <a:off x="510908" y="4572000"/>
            <a:ext cx="7794891" cy="369332"/>
          </a:xfrm>
          <a:prstGeom prst="rect">
            <a:avLst/>
          </a:prstGeom>
        </p:spPr>
        <p:txBody>
          <a:bodyPr wrap="square">
            <a:spAutoFit/>
          </a:bodyPr>
          <a:lstStyle/>
          <a:p>
            <a:r>
              <a:rPr lang="en-US" b="1" dirty="0">
                <a:solidFill>
                  <a:srgbClr val="0070C0"/>
                </a:solidFill>
              </a:rPr>
              <a:t>https://www.facebook.com/basem.elhalawany/posts/10152864980558570</a:t>
            </a:r>
          </a:p>
        </p:txBody>
      </p:sp>
      <p:sp>
        <p:nvSpPr>
          <p:cNvPr id="11" name="Rectangle 10"/>
          <p:cNvSpPr/>
          <p:nvPr/>
        </p:nvSpPr>
        <p:spPr>
          <a:xfrm>
            <a:off x="515824" y="5257800"/>
            <a:ext cx="5199176" cy="707886"/>
          </a:xfrm>
          <a:prstGeom prst="rect">
            <a:avLst/>
          </a:prstGeom>
        </p:spPr>
        <p:txBody>
          <a:bodyPr wrap="square">
            <a:spAutoFit/>
          </a:bodyPr>
          <a:lstStyle/>
          <a:p>
            <a:r>
              <a:rPr lang="en-US" sz="2000" dirty="0" smtClean="0"/>
              <a:t>The </a:t>
            </a:r>
            <a:r>
              <a:rPr lang="en-US" sz="2000" dirty="0"/>
              <a:t>workshop registration link </a:t>
            </a:r>
            <a:r>
              <a:rPr lang="en-US" sz="2000" dirty="0" smtClean="0"/>
              <a:t> for  students </a:t>
            </a:r>
            <a:r>
              <a:rPr lang="en-US" sz="2000" dirty="0" smtClean="0">
                <a:hlinkClick r:id="rId4"/>
              </a:rPr>
              <a:t>http</a:t>
            </a:r>
            <a:r>
              <a:rPr lang="en-US" sz="2000" dirty="0">
                <a:hlinkClick r:id="rId4"/>
              </a:rPr>
              <a:t>://goo.gl/forms/8XD8aLdo8f</a:t>
            </a:r>
            <a:endParaRPr lang="en-US" sz="2000" dirty="0"/>
          </a:p>
        </p:txBody>
      </p:sp>
    </p:spTree>
    <p:extLst>
      <p:ext uri="{BB962C8B-B14F-4D97-AF65-F5344CB8AC3E}">
        <p14:creationId xmlns:p14="http://schemas.microsoft.com/office/powerpoint/2010/main" val="1828661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246</Words>
  <Application>Microsoft Office PowerPoint</Application>
  <PresentationFormat>On-screen Show (4:3)</PresentationFormat>
  <Paragraphs>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Basem</dc:creator>
  <cp:lastModifiedBy>Basem</cp:lastModifiedBy>
  <cp:revision>4</cp:revision>
  <dcterms:created xsi:type="dcterms:W3CDTF">2006-08-16T00:00:00Z</dcterms:created>
  <dcterms:modified xsi:type="dcterms:W3CDTF">2014-12-04T21:20:37Z</dcterms:modified>
</cp:coreProperties>
</file>